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9" r:id="rId6"/>
    <p:sldId id="276" r:id="rId7"/>
    <p:sldId id="257" r:id="rId8"/>
    <p:sldId id="279" r:id="rId9"/>
    <p:sldId id="261" r:id="rId10"/>
    <p:sldId id="267" r:id="rId11"/>
    <p:sldId id="263" r:id="rId12"/>
    <p:sldId id="264" r:id="rId13"/>
    <p:sldId id="265" r:id="rId14"/>
    <p:sldId id="266" r:id="rId15"/>
    <p:sldId id="260" r:id="rId16"/>
    <p:sldId id="262" r:id="rId17"/>
    <p:sldId id="269" r:id="rId18"/>
    <p:sldId id="272" r:id="rId19"/>
    <p:sldId id="271" r:id="rId20"/>
    <p:sldId id="273" r:id="rId21"/>
    <p:sldId id="275" r:id="rId22"/>
    <p:sldId id="277" r:id="rId23"/>
    <p:sldId id="270" r:id="rId24"/>
    <p:sldId id="274" r:id="rId25"/>
    <p:sldId id="278" r:id="rId26"/>
    <p:sldId id="281" r:id="rId27"/>
    <p:sldId id="282" r:id="rId28"/>
    <p:sldId id="280" r:id="rId29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76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E8DD7-7280-4055-835C-F9A99C1C3397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E3FA9-8302-4246-AEAF-0F44D95DA0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15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E3FA9-8302-4246-AEAF-0F44D95DA06D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676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ED10EC5-4DB9-70D7-BC3D-19D806BF555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95289" y="5230813"/>
            <a:ext cx="6227762" cy="1109662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ru-RU" altLang="en-US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5718D68-4DCF-8B32-5645-9756CC90F39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95289" y="6045202"/>
            <a:ext cx="6227762" cy="696913"/>
          </a:xfr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ru-RU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5A24-B1EE-CB10-3462-85AB98D66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3CAA48-7600-89AB-D114-500AECB20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426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D0A9F-EF95-D0E9-3DBA-6783DF1D2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54851" y="333375"/>
            <a:ext cx="1909763" cy="5975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2A751A-C650-3D12-C677-62AA684BE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20800" y="333375"/>
            <a:ext cx="5581650" cy="5975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080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3C40-EC43-4FB7-C14A-8869B146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BBF5B-447A-2CD6-6A96-186CCAD63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45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5AA6-6048-0AB8-8CED-324458164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444F1-A0FF-EC6A-48E4-58CD0605D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2523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50A2F-FC22-1E9D-CFA2-870D31EB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C5B4-3582-8DF9-327A-83C7B250B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0801" y="1484313"/>
            <a:ext cx="3744913" cy="4824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92C68-7238-8FC9-F822-E80A49DB1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8113" y="1484313"/>
            <a:ext cx="3746500" cy="4824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904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9722-74D9-9A1E-8477-C6F5A483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008A2-A3F9-1290-B501-9A431CB62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75C4E-564A-09E2-C911-8F8C3C018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30144D-41FB-941E-D68A-C3D2C6B28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F38561-0FBE-FB32-F09D-0C35A40D9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09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19853-B97F-254B-A64E-8CDC53681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85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52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07C0D-4A3A-7410-F5E4-430354FC5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4BAEE-2A2A-CEB1-367C-1DC22C42D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3C983-1FA9-C71E-BA3B-F207BEC0C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489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2EF29-D0D9-2E8E-328F-BFD3C4636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01B4B4-4081-A611-52EC-6D84FF9AE2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641D2-9FD2-F39E-EA30-5898C55FD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054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7424710-CDE7-0347-82DB-40D51518AA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331914" y="333375"/>
            <a:ext cx="7343775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ru-RU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DDD2043-83C6-AB0B-4421-0618414671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20801" y="1484313"/>
            <a:ext cx="7643813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166-023-09415-1" TargetMode="External"/><Relationship Id="rId2" Type="http://schemas.openxmlformats.org/officeDocument/2006/relationships/hyperlink" Target="https://doi.org/10.1016/j.asmr.2021.05.00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177/23259671221079637" TargetMode="External"/><Relationship Id="rId5" Type="http://schemas.openxmlformats.org/officeDocument/2006/relationships/hyperlink" Target="https://doi.org/10.1177/0363546520922547" TargetMode="External"/><Relationship Id="rId4" Type="http://schemas.openxmlformats.org/officeDocument/2006/relationships/hyperlink" Target="https://doi.org/10.1177/0363546519833925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0363546510372798" TargetMode="External"/><Relationship Id="rId2" Type="http://schemas.openxmlformats.org/officeDocument/2006/relationships/hyperlink" Target="https://doi.org/10.1177/2473011419S0035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177/2325967119830139" TargetMode="External"/><Relationship Id="rId5" Type="http://schemas.openxmlformats.org/officeDocument/2006/relationships/hyperlink" Target="https://doi.org/10.1177/23259671241265378" TargetMode="External"/><Relationship Id="rId4" Type="http://schemas.openxmlformats.org/officeDocument/2006/relationships/hyperlink" Target="https://doi.org/10.7759/cureus.34291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F81CE079-55EC-193C-00F4-1D566BA8D8A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952" y="2971802"/>
            <a:ext cx="6480175" cy="760413"/>
          </a:xfrm>
        </p:spPr>
        <p:txBody>
          <a:bodyPr/>
          <a:lstStyle/>
          <a:p>
            <a:r>
              <a:rPr lang="en-US" altLang="en-US" sz="4000">
                <a:latin typeface="Abadi" panose="020B0604020104020204" pitchFamily="34" charset="0"/>
              </a:rPr>
              <a:t>Decoding NFL Injuries</a:t>
            </a:r>
            <a:br>
              <a:rPr lang="en-US" altLang="en-US" sz="4000">
                <a:latin typeface="Abadi" panose="020B0604020104020204" pitchFamily="34" charset="0"/>
              </a:rPr>
            </a:br>
            <a:r>
              <a:rPr lang="en-US" altLang="en-US" sz="2400">
                <a:latin typeface="Abadi" panose="020B0604020104020204" pitchFamily="34" charset="0"/>
              </a:rPr>
              <a:t>Risk Factors, Recurrence &amp; Predictive Insights</a:t>
            </a:r>
            <a:endParaRPr lang="uk-UA" altLang="en-US" sz="4000">
              <a:latin typeface="Tahoma" panose="020B0604030504040204" pitchFamily="34" charset="0"/>
            </a:endParaRP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9D947AA-0701-A0D1-82ED-A01D929C162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07952" y="5324856"/>
            <a:ext cx="3776470" cy="1533144"/>
          </a:xfrm>
        </p:spPr>
        <p:txBody>
          <a:bodyPr/>
          <a:lstStyle/>
          <a:p>
            <a:r>
              <a:rPr lang="en-US" altLang="en-US" sz="1600" dirty="0">
                <a:latin typeface="Abadi" panose="020B0604020104020204" pitchFamily="34" charset="0"/>
              </a:rPr>
              <a:t>Group – 9</a:t>
            </a:r>
          </a:p>
          <a:p>
            <a:r>
              <a:rPr lang="en-US" altLang="en-US" sz="1600" dirty="0">
                <a:latin typeface="Abadi" panose="020B0604020104020204" pitchFamily="34" charset="0"/>
              </a:rPr>
              <a:t>Ifeanyichukwu Ezeanyagu</a:t>
            </a:r>
          </a:p>
          <a:p>
            <a:r>
              <a:rPr lang="en-US" altLang="en-US" sz="1600" dirty="0">
                <a:latin typeface="Abadi" panose="020B0604020104020204" pitchFamily="34" charset="0"/>
              </a:rPr>
              <a:t>Aditya </a:t>
            </a:r>
            <a:r>
              <a:rPr lang="en-US" altLang="en-US" sz="1600" dirty="0" err="1">
                <a:latin typeface="Abadi" panose="020B0604020104020204" pitchFamily="34" charset="0"/>
              </a:rPr>
              <a:t>Keshavapatnam</a:t>
            </a:r>
            <a:endParaRPr lang="en-US" altLang="en-US" sz="1600" dirty="0">
              <a:latin typeface="Abadi" panose="020B0604020104020204" pitchFamily="34" charset="0"/>
            </a:endParaRPr>
          </a:p>
          <a:p>
            <a:r>
              <a:rPr lang="en-US" altLang="en-US" sz="1600" dirty="0">
                <a:latin typeface="Abadi" panose="020B0604020104020204" pitchFamily="34" charset="0"/>
              </a:rPr>
              <a:t>Jaxon Norton</a:t>
            </a:r>
          </a:p>
          <a:p>
            <a:r>
              <a:rPr lang="en-US" altLang="en-US" sz="1600" dirty="0" err="1">
                <a:latin typeface="Abadi" panose="020B0604020104020204" pitchFamily="34" charset="0"/>
              </a:rPr>
              <a:t>Parishkrit</a:t>
            </a:r>
            <a:r>
              <a:rPr lang="en-US" altLang="en-US" sz="1600" dirty="0">
                <a:latin typeface="Abadi" panose="020B0604020104020204" pitchFamily="34" charset="0"/>
              </a:rPr>
              <a:t> Lama</a:t>
            </a:r>
            <a:endParaRPr lang="uk-UA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37796C-EBE0-7EC3-A62F-EC053918D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>
            <a:extLst>
              <a:ext uri="{FF2B5EF4-FFF2-40B4-BE49-F238E27FC236}">
                <a16:creationId xmlns:a16="http://schemas.microsoft.com/office/drawing/2014/main" id="{D94B0FFC-5EBE-1FAB-BDDD-E75296C54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68502" y="188915"/>
            <a:ext cx="6913563" cy="649287"/>
          </a:xfrm>
        </p:spPr>
        <p:txBody>
          <a:bodyPr/>
          <a:lstStyle/>
          <a:p>
            <a:r>
              <a:rPr lang="en-US" altLang="en-US">
                <a:solidFill>
                  <a:schemeClr val="tx2"/>
                </a:solidFill>
                <a:latin typeface="Abadi" panose="020B0604020104020204" pitchFamily="34" charset="0"/>
              </a:rPr>
              <a:t>Injury Prevalence</a:t>
            </a:r>
          </a:p>
        </p:txBody>
      </p: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36624ED4-FD85-B833-640F-DE5F79FFFA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68502" y="909638"/>
            <a:ext cx="6924675" cy="5688012"/>
          </a:xfrm>
        </p:spPr>
        <p:txBody>
          <a:bodyPr/>
          <a:lstStyle/>
          <a:p>
            <a:r>
              <a:rPr lang="en-US" altLang="en-US">
                <a:latin typeface="Abadi" panose="020B0604020104020204" pitchFamily="34" charset="0"/>
              </a:rPr>
              <a:t>Lower legs, foot, Upper body are the top 3 most common injuries.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008D4-6F24-82AE-8B21-315A6BEAB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485" y="2590800"/>
            <a:ext cx="6938302" cy="419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14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6026-A411-E564-E554-7E915DA39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33375"/>
            <a:ext cx="7343775" cy="649288"/>
          </a:xfrm>
        </p:spPr>
        <p:txBody>
          <a:bodyPr/>
          <a:lstStyle/>
          <a:p>
            <a:r>
              <a:rPr lang="en-US">
                <a:latin typeface="Abadi" panose="020B0604020104020204" pitchFamily="34" charset="0"/>
              </a:rPr>
              <a:t>Injury Occurrences by Position</a:t>
            </a:r>
            <a:endParaRPr lang="en-IN">
              <a:latin typeface="Abadi" panose="020B0604020104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F43061-352E-8186-8D87-6EF694AC2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459" y="2438096"/>
            <a:ext cx="7516082" cy="441990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BD8CD-95D2-46F1-85BD-0417D37033FB}"/>
              </a:ext>
            </a:extLst>
          </p:cNvPr>
          <p:cNvSpPr txBox="1"/>
          <p:nvPr/>
        </p:nvSpPr>
        <p:spPr>
          <a:xfrm>
            <a:off x="295275" y="1454368"/>
            <a:ext cx="837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>
                <a:latin typeface="Abadi" panose="020B0604020104020204" pitchFamily="34" charset="0"/>
              </a:rPr>
              <a:t>Defensive Backs(DB) faced the most amount of followed by OL, DL and WR.</a:t>
            </a:r>
            <a:endParaRPr lang="en-IN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070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A5CF68-D75A-D569-2EAF-013675B58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>
            <a:extLst>
              <a:ext uri="{FF2B5EF4-FFF2-40B4-BE49-F238E27FC236}">
                <a16:creationId xmlns:a16="http://schemas.microsoft.com/office/drawing/2014/main" id="{F217CB72-5D30-6C24-2EAC-DEAB7E077C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68502" y="188915"/>
            <a:ext cx="6913563" cy="649287"/>
          </a:xfrm>
        </p:spPr>
        <p:txBody>
          <a:bodyPr/>
          <a:lstStyle/>
          <a:p>
            <a:r>
              <a:rPr lang="en-US" altLang="en-US">
                <a:solidFill>
                  <a:schemeClr val="tx2"/>
                </a:solidFill>
                <a:latin typeface="Abadi" panose="020B0604020104020204" pitchFamily="34" charset="0"/>
              </a:rPr>
              <a:t>Injury Prevalence by Position</a:t>
            </a:r>
          </a:p>
        </p:txBody>
      </p: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D9FE2B28-F3A2-4C10-129D-F3CCD5E30E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68502" y="909638"/>
            <a:ext cx="6924675" cy="5688012"/>
          </a:xfrm>
        </p:spPr>
        <p:txBody>
          <a:bodyPr/>
          <a:lstStyle/>
          <a:p>
            <a:r>
              <a:rPr lang="en-US" altLang="en-US" sz="2000">
                <a:latin typeface="Abadi"/>
              </a:rPr>
              <a:t>Defensive Backs(DB) faced the greatest number of injuries across all categories followed by OL, DL and WR.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335FA-0173-1282-2C0E-A61BFD8D5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879" y="2361194"/>
            <a:ext cx="6464807" cy="430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19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31522-D67F-719C-3BCC-1888725F0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266700"/>
            <a:ext cx="7343775" cy="649288"/>
          </a:xfrm>
        </p:spPr>
        <p:txBody>
          <a:bodyPr/>
          <a:lstStyle/>
          <a:p>
            <a:r>
              <a:rPr lang="en-US" sz="2800">
                <a:latin typeface="Abadi" panose="020B0604020104020204" pitchFamily="34" charset="0"/>
              </a:rPr>
              <a:t>Injury Occurrences by Age Group and BMI</a:t>
            </a:r>
            <a:endParaRPr lang="en-IN" sz="2800">
              <a:latin typeface="Abadi" panose="020B0604020104020204" pitchFamily="34" charset="0"/>
            </a:endParaRPr>
          </a:p>
        </p:txBody>
      </p:sp>
      <p:pic>
        <p:nvPicPr>
          <p:cNvPr id="4" name="Content Placeholder 3" descr="A graph of injury injuries&#10;&#10;Description automatically generated">
            <a:extLst>
              <a:ext uri="{FF2B5EF4-FFF2-40B4-BE49-F238E27FC236}">
                <a16:creationId xmlns:a16="http://schemas.microsoft.com/office/drawing/2014/main" id="{5F3E84EA-D718-AFFA-600F-8F3731608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8"/>
          <a:stretch/>
        </p:blipFill>
        <p:spPr bwMode="auto">
          <a:xfrm>
            <a:off x="4254004" y="4027487"/>
            <a:ext cx="4889995" cy="26645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graph of injury in nfl players&#10;&#10;Description automatically generated with medium confidence">
            <a:extLst>
              <a:ext uri="{FF2B5EF4-FFF2-40B4-BE49-F238E27FC236}">
                <a16:creationId xmlns:a16="http://schemas.microsoft.com/office/drawing/2014/main" id="{B3550A72-87F6-E958-122E-989BB42EC4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9"/>
          <a:stretch/>
        </p:blipFill>
        <p:spPr bwMode="auto">
          <a:xfrm>
            <a:off x="4448174" y="1362971"/>
            <a:ext cx="4481001" cy="26645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BA502C-3B8B-D879-D708-C429E8E5241B}"/>
              </a:ext>
            </a:extLst>
          </p:cNvPr>
          <p:cNvSpPr txBox="1"/>
          <p:nvPr/>
        </p:nvSpPr>
        <p:spPr>
          <a:xfrm>
            <a:off x="214825" y="1666874"/>
            <a:ext cx="42333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badi" panose="020B0604020104020204" pitchFamily="34" charset="0"/>
              </a:rPr>
              <a:t>Players aged 23-29 are most susceptible to encounter injuries, followed by 19-22, and 30-34. </a:t>
            </a:r>
          </a:p>
          <a:p>
            <a:endParaRPr lang="en-US" sz="240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badi" panose="020B0604020104020204" pitchFamily="34" charset="0"/>
              </a:rPr>
              <a:t>Players with a BMI Range of 25 – 29.9 face more injuries followed by 30 -34.9 and 35 – 39.9. </a:t>
            </a:r>
            <a:endParaRPr lang="en-IN" sz="240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27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964E9-4CEA-F4C2-BADC-7B8E88DC5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4631"/>
            <a:ext cx="7343775" cy="649288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Injury Recurrence</a:t>
            </a:r>
            <a:endParaRPr lang="en-IN" sz="4000" dirty="0">
              <a:latin typeface="Abadi" panose="020B0604020104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F1D08B-8FBD-7029-5CED-5A48223E8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225" y="3800475"/>
            <a:ext cx="5334744" cy="26864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2024B6-164F-50C6-C633-E0C923C7D5C0}"/>
              </a:ext>
            </a:extLst>
          </p:cNvPr>
          <p:cNvSpPr txBox="1"/>
          <p:nvPr/>
        </p:nvSpPr>
        <p:spPr>
          <a:xfrm>
            <a:off x="381000" y="1562100"/>
            <a:ext cx="7715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Abadi" panose="020B0604020104020204" pitchFamily="34" charset="0"/>
              </a:rPr>
              <a:t>Lower leg injuries showed the highest reoccurrence rate at 65.1%, followed by foot injuries at 59.7%, emphasizing the significant risk and recurrence associated with lower extremity injuries among NFL athletes. This is consistent with findings by </a:t>
            </a:r>
            <a:r>
              <a:rPr lang="en-US" err="1">
                <a:latin typeface="Abadi" panose="020B0604020104020204" pitchFamily="34" charset="0"/>
              </a:rPr>
              <a:t>Venishetty</a:t>
            </a:r>
            <a:r>
              <a:rPr lang="en-US">
                <a:latin typeface="Abadi" panose="020B0604020104020204" pitchFamily="34" charset="0"/>
              </a:rPr>
              <a:t> et al. (2024), who identified lower leg injuries as particularly prone to recurrence among athletes.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281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EE6278-82F6-1CC1-6438-FB5592BA0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>
            <a:extLst>
              <a:ext uri="{FF2B5EF4-FFF2-40B4-BE49-F238E27FC236}">
                <a16:creationId xmlns:a16="http://schemas.microsoft.com/office/drawing/2014/main" id="{B0C772C9-9C75-0538-9312-1CE54F0C0C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68502" y="188915"/>
            <a:ext cx="6913563" cy="649287"/>
          </a:xfrm>
        </p:spPr>
        <p:txBody>
          <a:bodyPr/>
          <a:lstStyle/>
          <a:p>
            <a:r>
              <a:rPr lang="en-US" altLang="en-US" sz="4000" dirty="0">
                <a:solidFill>
                  <a:schemeClr val="tx2"/>
                </a:solidFill>
                <a:latin typeface="Abadi"/>
              </a:rPr>
              <a:t>Predictive Factor Analysis</a:t>
            </a:r>
          </a:p>
        </p:txBody>
      </p: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E495EAB6-1EBB-74B2-D6E7-EC3DEE211E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68502" y="909638"/>
            <a:ext cx="6924675" cy="5688012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800">
                <a:latin typeface="Abadi" panose="020B0604020104020204" pitchFamily="34" charset="0"/>
              </a:rPr>
              <a:t>Age and Years of experience, BMI and Height, Weight are highly correlated.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185F9-E0DE-02C8-C61B-10FCCCDD3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845299"/>
            <a:ext cx="5105400" cy="49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40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ADF76-591B-CF81-2E6C-B4B3FF90B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>
            <a:extLst>
              <a:ext uri="{FF2B5EF4-FFF2-40B4-BE49-F238E27FC236}">
                <a16:creationId xmlns:a16="http://schemas.microsoft.com/office/drawing/2014/main" id="{0FC835FE-147B-713F-FFDE-058A9AC559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68502" y="188915"/>
            <a:ext cx="6913563" cy="649287"/>
          </a:xfrm>
        </p:spPr>
        <p:txBody>
          <a:bodyPr/>
          <a:lstStyle/>
          <a:p>
            <a:r>
              <a:rPr lang="en-US" altLang="en-US" sz="4000" dirty="0">
                <a:solidFill>
                  <a:schemeClr val="tx2"/>
                </a:solidFill>
                <a:latin typeface="Abadi"/>
              </a:rPr>
              <a:t>Predictive Factor Analysis</a:t>
            </a:r>
          </a:p>
        </p:txBody>
      </p: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C80864C6-B7DE-3723-52B9-8552E263A2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68502" y="909638"/>
            <a:ext cx="6924675" cy="5688012"/>
          </a:xfrm>
        </p:spPr>
        <p:txBody>
          <a:bodyPr/>
          <a:lstStyle/>
          <a:p>
            <a:r>
              <a:rPr lang="en-US" altLang="en-US">
                <a:latin typeface="Abadi" panose="020B0604020104020204" pitchFamily="34" charset="0"/>
              </a:rPr>
              <a:t>The target class is highly imbalanced.</a:t>
            </a:r>
          </a:p>
          <a:p>
            <a:r>
              <a:rPr lang="en-US" altLang="en-US">
                <a:latin typeface="Abadi" panose="020B0604020104020204" pitchFamily="34" charset="0"/>
              </a:rPr>
              <a:t>Implement SMOTE resampling.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A1DD4-9B60-EA38-AB41-CF030E07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754701"/>
            <a:ext cx="5992019" cy="391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18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7CDB9-F639-E107-447C-4D86127E8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>
            <a:extLst>
              <a:ext uri="{FF2B5EF4-FFF2-40B4-BE49-F238E27FC236}">
                <a16:creationId xmlns:a16="http://schemas.microsoft.com/office/drawing/2014/main" id="{90ECF2AB-7774-386F-E7D1-C09992A575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68502" y="188915"/>
            <a:ext cx="6913563" cy="649287"/>
          </a:xfrm>
        </p:spPr>
        <p:txBody>
          <a:bodyPr/>
          <a:lstStyle/>
          <a:p>
            <a:r>
              <a:rPr lang="en-US" altLang="en-US" sz="4000">
                <a:solidFill>
                  <a:schemeClr val="tx2"/>
                </a:solidFill>
                <a:latin typeface="Abadi" panose="020B0604020104020204" pitchFamily="34" charset="0"/>
              </a:rPr>
              <a:t>Hypothesis Testing</a:t>
            </a:r>
          </a:p>
        </p:txBody>
      </p: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92B7B737-DDD6-BC43-5F35-D8CBF9AF07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68502" y="909638"/>
            <a:ext cx="6924675" cy="5688012"/>
          </a:xfrm>
        </p:spPr>
        <p:txBody>
          <a:bodyPr/>
          <a:lstStyle/>
          <a:p>
            <a:pPr marL="0" indent="0">
              <a:buNone/>
            </a:pPr>
            <a:r>
              <a:rPr lang="en-IN" sz="2000" b="1">
                <a:latin typeface="Abadi" panose="020B0604020104020204" pitchFamily="34" charset="0"/>
              </a:rPr>
              <a:t>The Null Hypotheses (H₀):</a:t>
            </a:r>
            <a:br>
              <a:rPr lang="en-IN" sz="1800"/>
            </a:br>
            <a:r>
              <a:rPr lang="en-IN" sz="1800">
                <a:latin typeface="Abadi" panose="020B0604020104020204" pitchFamily="34" charset="0"/>
              </a:rPr>
              <a:t>H₀: report status - season = 0 (Null Hypothesis)</a:t>
            </a:r>
            <a:br>
              <a:rPr lang="en-IN" sz="1800">
                <a:latin typeface="Abadi" panose="020B0604020104020204" pitchFamily="34" charset="0"/>
              </a:rPr>
            </a:br>
            <a:r>
              <a:rPr lang="en-IN" sz="1800">
                <a:latin typeface="Abadi" panose="020B0604020104020204" pitchFamily="34" charset="0"/>
              </a:rPr>
              <a:t>H₀: report status – game type = 0 (Null Hypothesis)</a:t>
            </a:r>
            <a:br>
              <a:rPr lang="en-IN" sz="1800">
                <a:latin typeface="Abadi" panose="020B0604020104020204" pitchFamily="34" charset="0"/>
              </a:rPr>
            </a:br>
            <a:r>
              <a:rPr lang="en-IN" sz="1800">
                <a:latin typeface="Abadi" panose="020B0604020104020204" pitchFamily="34" charset="0"/>
              </a:rPr>
              <a:t>H₀: report status - team = 0 (Null Hypothesis)</a:t>
            </a:r>
            <a:br>
              <a:rPr lang="en-IN" sz="1800">
                <a:latin typeface="Abadi" panose="020B0604020104020204" pitchFamily="34" charset="0"/>
              </a:rPr>
            </a:br>
            <a:r>
              <a:rPr lang="en-IN" sz="1800">
                <a:latin typeface="Abadi" panose="020B0604020104020204" pitchFamily="34" charset="0"/>
              </a:rPr>
              <a:t>H₀: report status – report primary injury = 0 (Null Hypothesis)</a:t>
            </a:r>
            <a:br>
              <a:rPr lang="en-IN" sz="1800">
                <a:latin typeface="Abadi" panose="020B0604020104020204" pitchFamily="34" charset="0"/>
              </a:rPr>
            </a:br>
            <a:r>
              <a:rPr lang="en-IN" sz="1800">
                <a:latin typeface="Abadi" panose="020B0604020104020204" pitchFamily="34" charset="0"/>
              </a:rPr>
              <a:t>H₀: report status - position = 0 (Null Hypothesis)</a:t>
            </a:r>
            <a:br>
              <a:rPr lang="en-IN" sz="1800">
                <a:latin typeface="Abadi" panose="020B0604020104020204" pitchFamily="34" charset="0"/>
              </a:rPr>
            </a:br>
            <a:r>
              <a:rPr lang="en-IN" sz="1800">
                <a:latin typeface="Abadi" panose="020B0604020104020204" pitchFamily="34" charset="0"/>
              </a:rPr>
              <a:t>H₀: report status – surface type = 0 (Null Hypothesis)</a:t>
            </a:r>
            <a:br>
              <a:rPr lang="en-IN" sz="1800">
                <a:latin typeface="Abadi" panose="020B0604020104020204" pitchFamily="34" charset="0"/>
              </a:rPr>
            </a:br>
            <a:r>
              <a:rPr lang="en-IN" sz="1800">
                <a:latin typeface="Abadi" panose="020B0604020104020204" pitchFamily="34" charset="0"/>
              </a:rPr>
              <a:t>H₀: report status – practice primary injury = 0 (Null Hypothesis)</a:t>
            </a:r>
          </a:p>
          <a:p>
            <a:pPr marL="0" indent="0">
              <a:buNone/>
            </a:pPr>
            <a:endParaRPr lang="en-IN" sz="180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IN" sz="2000" b="1">
                <a:effectLst/>
                <a:latin typeface="Abadi" panose="020B0604020104020204" pitchFamily="34" charset="0"/>
              </a:rPr>
              <a:t>Alternate Hypotheses (H₁):</a:t>
            </a:r>
          </a:p>
          <a:p>
            <a:pPr marL="0" indent="0">
              <a:buNone/>
            </a:pPr>
            <a:r>
              <a:rPr lang="en-IN" sz="1800">
                <a:effectLst/>
                <a:latin typeface="Abadi" panose="020B0604020104020204" pitchFamily="34" charset="0"/>
              </a:rPr>
              <a:t>H₁: report status - season ≠ 0 (Alternate Hypothesis)</a:t>
            </a:r>
          </a:p>
          <a:p>
            <a:pPr marL="0" indent="0">
              <a:buNone/>
            </a:pPr>
            <a:r>
              <a:rPr lang="en-IN" sz="1800">
                <a:effectLst/>
                <a:latin typeface="Abadi" panose="020B0604020104020204" pitchFamily="34" charset="0"/>
              </a:rPr>
              <a:t>H₁: report status - game type ≠ 0 (Alternate Hypothesis)</a:t>
            </a:r>
          </a:p>
          <a:p>
            <a:pPr marL="0" indent="0">
              <a:buNone/>
            </a:pPr>
            <a:r>
              <a:rPr lang="en-IN" sz="1800">
                <a:effectLst/>
                <a:latin typeface="Abadi" panose="020B0604020104020204" pitchFamily="34" charset="0"/>
              </a:rPr>
              <a:t>H₁: report status - team ≠ 0 (Alternate Hypothesis)</a:t>
            </a:r>
          </a:p>
          <a:p>
            <a:pPr marL="0" indent="0">
              <a:buNone/>
            </a:pPr>
            <a:r>
              <a:rPr lang="en-IN" sz="1800">
                <a:effectLst/>
                <a:latin typeface="Abadi" panose="020B0604020104020204" pitchFamily="34" charset="0"/>
              </a:rPr>
              <a:t>H₁: report status – report primary injury ≠ 0 (Alternate Hypothesis)</a:t>
            </a:r>
          </a:p>
          <a:p>
            <a:pPr marL="0" indent="0">
              <a:buNone/>
            </a:pPr>
            <a:r>
              <a:rPr lang="en-IN" sz="1800">
                <a:effectLst/>
                <a:latin typeface="Abadi" panose="020B0604020104020204" pitchFamily="34" charset="0"/>
              </a:rPr>
              <a:t>H₁: report status - position ≠ 0 (Alternate Hypothesis)</a:t>
            </a:r>
          </a:p>
          <a:p>
            <a:pPr marL="0" indent="0">
              <a:buNone/>
            </a:pPr>
            <a:r>
              <a:rPr lang="en-IN" sz="1800">
                <a:effectLst/>
                <a:latin typeface="Abadi" panose="020B0604020104020204" pitchFamily="34" charset="0"/>
              </a:rPr>
              <a:t>H₁: report status - surface type ≠ 0 (Alternate Hypothesis)</a:t>
            </a:r>
          </a:p>
          <a:p>
            <a:pPr marL="0" indent="0">
              <a:buNone/>
            </a:pPr>
            <a:r>
              <a:rPr lang="en-IN" sz="1800">
                <a:effectLst/>
                <a:latin typeface="Abadi" panose="020B0604020104020204" pitchFamily="34" charset="0"/>
              </a:rPr>
              <a:t>H₁: report status – practice primary injury ≠ 0 (Alternate Hypothesis)</a:t>
            </a:r>
          </a:p>
          <a:p>
            <a:pPr marL="0" indent="0">
              <a:buNone/>
            </a:pPr>
            <a:endParaRPr lang="en-IN" altLang="en-US" sz="1800"/>
          </a:p>
        </p:txBody>
      </p:sp>
    </p:spTree>
    <p:extLst>
      <p:ext uri="{BB962C8B-B14F-4D97-AF65-F5344CB8AC3E}">
        <p14:creationId xmlns:p14="http://schemas.microsoft.com/office/powerpoint/2010/main" val="2346197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72AEAB-951C-4954-6B18-E4BC079B0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>
            <a:extLst>
              <a:ext uri="{FF2B5EF4-FFF2-40B4-BE49-F238E27FC236}">
                <a16:creationId xmlns:a16="http://schemas.microsoft.com/office/drawing/2014/main" id="{3963D2EF-AC43-0278-693A-B00B8260A2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68502" y="188915"/>
            <a:ext cx="6913563" cy="649287"/>
          </a:xfrm>
        </p:spPr>
        <p:txBody>
          <a:bodyPr/>
          <a:lstStyle/>
          <a:p>
            <a:r>
              <a:rPr lang="en-US" altLang="en-US" sz="4000">
                <a:solidFill>
                  <a:schemeClr val="tx2"/>
                </a:solidFill>
                <a:latin typeface="Abadi" panose="020B0604020104020204" pitchFamily="34" charset="0"/>
              </a:rPr>
              <a:t>Hypothesis Testing</a:t>
            </a:r>
          </a:p>
        </p:txBody>
      </p: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A93171CD-A349-D6E1-4A09-D1D00A440C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68502" y="909638"/>
            <a:ext cx="6924675" cy="5688012"/>
          </a:xfrm>
        </p:spPr>
        <p:txBody>
          <a:bodyPr/>
          <a:lstStyle/>
          <a:p>
            <a:r>
              <a:rPr lang="en-US" altLang="en-US" sz="2000">
                <a:latin typeface="Abadi" panose="020B0604020104020204" pitchFamily="34" charset="0"/>
              </a:rPr>
              <a:t>Player position and Surface Type are not significant.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07C0538-B699-611C-B3DF-CA9C09383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34795"/>
            <a:ext cx="5943600" cy="5323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6953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2D48050-FCE7-E7C4-1EC2-1296A91D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145" y="1736538"/>
            <a:ext cx="4428909" cy="2317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009687-9FFD-BD63-29C7-02879C5F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" y="1637079"/>
            <a:ext cx="4511619" cy="24423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B8FBEE-E9E8-F77B-723E-34F51D7F9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86" y="4178852"/>
            <a:ext cx="4323710" cy="2317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97506-B3CE-EC1D-1C5C-444790A3B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34" y="4113398"/>
            <a:ext cx="4470066" cy="24423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2D4324-16C1-B8D3-3FA1-FA0632454232}"/>
              </a:ext>
            </a:extLst>
          </p:cNvPr>
          <p:cNvSpPr txBox="1"/>
          <p:nvPr/>
        </p:nvSpPr>
        <p:spPr>
          <a:xfrm>
            <a:off x="330200" y="0"/>
            <a:ext cx="532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badi" panose="020B0604020104020204" pitchFamily="34" charset="0"/>
              </a:rPr>
              <a:t>ML Model Performance</a:t>
            </a:r>
          </a:p>
          <a:p>
            <a:r>
              <a:rPr lang="en-US" sz="4000" b="1">
                <a:solidFill>
                  <a:schemeClr val="bg1"/>
                </a:solidFill>
                <a:latin typeface="Abadi" panose="020B0604020104020204" pitchFamily="34" charset="0"/>
              </a:rPr>
              <a:t>Gains Curves</a:t>
            </a:r>
            <a:endParaRPr lang="en-IN" sz="4000" b="1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825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92D82-1A14-054E-553A-8E6DCAF55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5116529"/>
            <a:ext cx="3968496" cy="759345"/>
          </a:xfrm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>
                <a:solidFill>
                  <a:schemeClr val="tx2"/>
                </a:solidFill>
                <a:latin typeface="Abadi" panose="020B0604020104020204" pitchFamily="34" charset="0"/>
              </a:rPr>
              <a:t>What is NFL ?</a:t>
            </a:r>
          </a:p>
        </p:txBody>
      </p:sp>
      <p:pic>
        <p:nvPicPr>
          <p:cNvPr id="9" name="Picture 8" descr="A football player falling into the air&#10;&#10;Description automatically generated">
            <a:extLst>
              <a:ext uri="{FF2B5EF4-FFF2-40B4-BE49-F238E27FC236}">
                <a16:creationId xmlns:a16="http://schemas.microsoft.com/office/drawing/2014/main" id="{5E046819-9158-B884-8312-60524C0E7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2" t="9158" r="10205" b="9158"/>
          <a:stretch/>
        </p:blipFill>
        <p:spPr>
          <a:xfrm>
            <a:off x="0" y="-1105261"/>
            <a:ext cx="9144000" cy="514678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41813"/>
            <a:ext cx="9141713" cy="1828800"/>
            <a:chOff x="-305" y="3144820"/>
            <a:chExt cx="9182100" cy="1551136"/>
          </a:xfrm>
        </p:grpSpPr>
        <p:sp useBgFill="1"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0270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870924-95EF-9FA0-9B2E-D101BEDDC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>
            <a:extLst>
              <a:ext uri="{FF2B5EF4-FFF2-40B4-BE49-F238E27FC236}">
                <a16:creationId xmlns:a16="http://schemas.microsoft.com/office/drawing/2014/main" id="{1CE97163-3ED9-210D-9F80-F91D891F3B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68502" y="188915"/>
            <a:ext cx="6913563" cy="649287"/>
          </a:xfrm>
        </p:spPr>
        <p:txBody>
          <a:bodyPr/>
          <a:lstStyle/>
          <a:p>
            <a:r>
              <a:rPr lang="en-US" altLang="en-US" sz="4000">
                <a:solidFill>
                  <a:schemeClr val="tx2"/>
                </a:solidFill>
                <a:latin typeface="Abadi" panose="020B0604020104020204" pitchFamily="34" charset="0"/>
              </a:rPr>
              <a:t>ML Model Performance</a:t>
            </a:r>
          </a:p>
        </p:txBody>
      </p: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B59852C0-E3E5-2586-7B6C-56F95B4EB0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68502" y="844853"/>
            <a:ext cx="6915420" cy="5752797"/>
          </a:xfrm>
        </p:spPr>
        <p:txBody>
          <a:bodyPr/>
          <a:lstStyle/>
          <a:p>
            <a:pPr algn="just"/>
            <a:r>
              <a:rPr lang="en-US" altLang="en-US" sz="2000" dirty="0">
                <a:latin typeface="Abadi"/>
              </a:rPr>
              <a:t>Overall best model in predicting the report status was </a:t>
            </a:r>
            <a:r>
              <a:rPr lang="en-US" altLang="en-US" sz="2000" dirty="0" err="1">
                <a:latin typeface="Abadi"/>
              </a:rPr>
              <a:t>XGBoost</a:t>
            </a:r>
            <a:r>
              <a:rPr lang="en-US" altLang="en-US" sz="2000" dirty="0">
                <a:latin typeface="Abadi"/>
              </a:rPr>
              <a:t> followed by Random Forest- F1 score</a:t>
            </a:r>
          </a:p>
          <a:p>
            <a:pPr algn="just"/>
            <a:r>
              <a:rPr lang="en-US" altLang="en-US" sz="2000" dirty="0">
                <a:latin typeface="Abadi"/>
              </a:rPr>
              <a:t>F1 Score focuses on balance between recall and precision.</a:t>
            </a:r>
          </a:p>
          <a:p>
            <a:pPr algn="just"/>
            <a:r>
              <a:rPr lang="en-US" altLang="en-US" sz="2000" dirty="0">
                <a:latin typeface="Abadi"/>
              </a:rPr>
              <a:t>F1 Score – essential for imbalanced dataset , minimize FP &amp; FN, FP &amp; FN have significant consequences.</a:t>
            </a:r>
          </a:p>
          <a:p>
            <a:pPr algn="just"/>
            <a:r>
              <a:rPr lang="en-US" sz="2000" dirty="0">
                <a:latin typeface="Abadi"/>
                <a:cs typeface="Times New Roman"/>
              </a:rPr>
              <a:t>F1 score = 2 × ( ( precision × recall) / ( precision + recall))</a:t>
            </a:r>
          </a:p>
          <a:p>
            <a:pPr algn="just"/>
            <a:endParaRPr lang="en-US" sz="2000" dirty="0">
              <a:solidFill>
                <a:srgbClr val="000000"/>
              </a:solidFill>
              <a:latin typeface="Abadi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EC606-FE6A-89DB-F7B3-212E83193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836" y="2986228"/>
            <a:ext cx="7293164" cy="397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86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BA28BB-C472-6A06-8116-742FA39C5D30}"/>
              </a:ext>
            </a:extLst>
          </p:cNvPr>
          <p:cNvSpPr txBox="1"/>
          <p:nvPr/>
        </p:nvSpPr>
        <p:spPr>
          <a:xfrm>
            <a:off x="304800" y="228600"/>
            <a:ext cx="5401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badi" panose="020B0604020104020204" pitchFamily="34" charset="0"/>
              </a:rPr>
              <a:t>Limitations</a:t>
            </a:r>
            <a:endParaRPr lang="en-IN" sz="3600" b="1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8E330-6B13-2519-BE55-AAE600084834}"/>
              </a:ext>
            </a:extLst>
          </p:cNvPr>
          <p:cNvSpPr txBox="1"/>
          <p:nvPr/>
        </p:nvSpPr>
        <p:spPr>
          <a:xfrm>
            <a:off x="542925" y="1847850"/>
            <a:ext cx="7810500" cy="3737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About 120 different NFL injuries types – Broad categorization.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Lack of treatment data from various teams.</a:t>
            </a:r>
          </a:p>
          <a:p>
            <a:pPr marL="914400" lvl="1" indent="-4572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badi" panose="020B0604020104020204" pitchFamily="34" charset="0"/>
              </a:rPr>
              <a:t>Different teams – Different treatment strategies</a:t>
            </a:r>
          </a:p>
          <a:p>
            <a:pPr marL="914400" lvl="1" indent="-4572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badi" panose="020B0604020104020204" pitchFamily="34" charset="0"/>
              </a:rPr>
              <a:t>Effective injury prevention &amp; treatment difficulty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Vague individual injury reporting status - "Out", "Questionable“</a:t>
            </a:r>
          </a:p>
          <a:p>
            <a:pPr marL="914400" lvl="1" indent="-4572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badi" panose="020B0604020104020204" pitchFamily="34" charset="0"/>
              </a:rPr>
              <a:t>Time loss for out of status – full participation difficult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Limited dataset / information</a:t>
            </a:r>
          </a:p>
          <a:p>
            <a:pPr marL="914400" lvl="1" indent="-4572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Abadi" panose="020B0604020104020204" pitchFamily="34" charset="0"/>
              </a:rPr>
              <a:t>Difficult to pinpoint the type of fields (turf, hybrid or natural)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262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8FE9E-BD59-6E12-D68E-2B9E77284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650B02-0076-EC2D-99B7-F3C868381944}"/>
              </a:ext>
            </a:extLst>
          </p:cNvPr>
          <p:cNvSpPr txBox="1"/>
          <p:nvPr/>
        </p:nvSpPr>
        <p:spPr>
          <a:xfrm>
            <a:off x="304800" y="228600"/>
            <a:ext cx="54010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badi"/>
              </a:rPr>
              <a:t>Recommendations</a:t>
            </a:r>
            <a:endParaRPr lang="en-IN" sz="3600" b="1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A9E35-63DD-CE58-DE4E-8D33BF1650A6}"/>
              </a:ext>
            </a:extLst>
          </p:cNvPr>
          <p:cNvSpPr txBox="1"/>
          <p:nvPr/>
        </p:nvSpPr>
        <p:spPr>
          <a:xfrm>
            <a:off x="304800" y="1638300"/>
            <a:ext cx="9020175" cy="5122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badi" panose="020B0604020104020204" pitchFamily="34" charset="0"/>
              </a:rPr>
              <a:t>Incorporate comprehensive and granular player data.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badi" panose="020B0604020104020204" pitchFamily="34" charset="0"/>
              </a:rPr>
              <a:t>Improved data collection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badi" panose="020B0604020104020204" pitchFamily="34" charset="0"/>
              </a:rPr>
              <a:t>Training loads, injury treatment information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badi" panose="020B0604020104020204" pitchFamily="34" charset="0"/>
              </a:rPr>
              <a:t>Standardized treatment reporting protocols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badi" panose="020B0604020104020204" pitchFamily="34" charset="0"/>
              </a:rPr>
              <a:t>Granular injury classification NOT broad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>
                <a:latin typeface="Abadi" panose="020B0604020104020204" pitchFamily="34" charset="0"/>
              </a:rPr>
              <a:t>Advanced modelling techniques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badi" panose="020B0604020104020204" pitchFamily="34" charset="0"/>
              </a:rPr>
              <a:t>Deep Learning or ensemble methods - Model 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>
                <a:latin typeface="Abadi" panose="020B0604020104020204" pitchFamily="34" charset="0"/>
              </a:rPr>
              <a:t>Incorporate external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badi" panose="020B0604020104020204" pitchFamily="34" charset="0"/>
              </a:rPr>
              <a:t>Weather, game intensity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badi" panose="020B0604020104020204" pitchFamily="34" charset="0"/>
              </a:rPr>
              <a:t>Predictive power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354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B29DD4-9C8B-01CA-372D-CDFE061389F0}"/>
              </a:ext>
            </a:extLst>
          </p:cNvPr>
          <p:cNvSpPr txBox="1"/>
          <p:nvPr/>
        </p:nvSpPr>
        <p:spPr>
          <a:xfrm>
            <a:off x="228600" y="228600"/>
            <a:ext cx="5476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badi" panose="020B0604020104020204" pitchFamily="34" charset="0"/>
              </a:rPr>
              <a:t>References</a:t>
            </a:r>
            <a:endParaRPr lang="en-IN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19BB1-B318-EFCE-CC78-3ADE74A18541}"/>
              </a:ext>
            </a:extLst>
          </p:cNvPr>
          <p:cNvSpPr txBox="1"/>
          <p:nvPr/>
        </p:nvSpPr>
        <p:spPr>
          <a:xfrm>
            <a:off x="228600" y="1600200"/>
            <a:ext cx="8067675" cy="54784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badi"/>
              </a:rPr>
              <a:t>Baker, H. P., Pirkle, S., Cahill, M., Reddy, M., Portney, D., &amp; </a:t>
            </a:r>
            <a:r>
              <a:rPr lang="en-US" sz="1400" err="1">
                <a:latin typeface="Abadi"/>
              </a:rPr>
              <a:t>Athiviraham</a:t>
            </a:r>
            <a:r>
              <a:rPr lang="en-US" sz="1400">
                <a:latin typeface="Abadi"/>
              </a:rPr>
              <a:t>, A. (2021). The injury rate in National Football League players increased following cancellation of preseason games because of COVID-19. Arthroscopy, Sports Medicine, and Rehabilitation, 3(4), e1147-e1154. </a:t>
            </a:r>
            <a:r>
              <a:rPr lang="en-US" sz="1400">
                <a:latin typeface="Abadi"/>
                <a:hlinkClick r:id="rId2"/>
              </a:rPr>
              <a:t>https://doi.org/10.1016/j.asmr.2021.05.002</a:t>
            </a:r>
            <a:endParaRPr lang="en-US" sz="1400">
              <a:latin typeface="Abadi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badi" panose="020B0604020104020204" pitchFamily="34" charset="0"/>
              </a:rPr>
              <a:t>Keefer, Q. A. W., &amp; </a:t>
            </a:r>
            <a:r>
              <a:rPr lang="en-US" sz="1400" err="1">
                <a:latin typeface="Abadi" panose="020B0604020104020204" pitchFamily="34" charset="0"/>
              </a:rPr>
              <a:t>Kniesner</a:t>
            </a:r>
            <a:r>
              <a:rPr lang="en-US" sz="1400">
                <a:latin typeface="Abadi" panose="020B0604020104020204" pitchFamily="34" charset="0"/>
              </a:rPr>
              <a:t>, T. J. (2023). Injury risk, concussions, race, and pay in the NFL. Journal of Risk and Uncertainty, 67, 107–136. </a:t>
            </a:r>
            <a:r>
              <a:rPr lang="en-US" sz="1400">
                <a:latin typeface="Abadi" panose="020B0604020104020204" pitchFamily="34" charset="0"/>
                <a:hlinkClick r:id="rId3"/>
              </a:rPr>
              <a:t>https://doi.org/10.1007/s11166-023-09415-1</a:t>
            </a:r>
            <a:endParaRPr lang="en-US" sz="140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latin typeface="Abadi"/>
              </a:rPr>
              <a:t>Loughran, G. J., Vulpis, C. T., Murphy, J. P., Weiner, D. A., Svoboda, S. J., Hinton, R. Y., &amp; </a:t>
            </a:r>
            <a:r>
              <a:rPr lang="en-IN" sz="1400" err="1">
                <a:latin typeface="Abadi"/>
              </a:rPr>
              <a:t>Milzman</a:t>
            </a:r>
            <a:r>
              <a:rPr lang="en-IN" sz="1400">
                <a:latin typeface="Abadi"/>
              </a:rPr>
              <a:t>, D. P. (2019). Incidence of knee injuries on artificial turf versus natural grass in National Collegiate Athletic Association American football: 2004-2005 through 2013-2014 seasons. The American Journal of Sports Medicine,47(6),1294-1301. </a:t>
            </a:r>
            <a:r>
              <a:rPr lang="en-IN" sz="1400">
                <a:latin typeface="Abadi"/>
                <a:hlinkClick r:id="rId4"/>
              </a:rPr>
              <a:t>https://doi.org/10.1177/0363546519833925</a:t>
            </a:r>
            <a:endParaRPr lang="en-IN" sz="1400"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badi" panose="020B0604020104020204" pitchFamily="34" charset="0"/>
              </a:rPr>
              <a:t>Mack, C. D., Kent, R. W., &amp; Coughlin, M. J. (2020). Incidence of lower extremity injury in the National Football League: 2015 to 2018. The American Journal of Sports Medicine, 48(9), 2287–2294. </a:t>
            </a:r>
            <a:r>
              <a:rPr lang="en-US" sz="1400">
                <a:latin typeface="Abadi" panose="020B0604020104020204" pitchFamily="34" charset="0"/>
                <a:hlinkClick r:id="rId5"/>
              </a:rPr>
              <a:t>https://doi.org/10.1177/0363546520922547</a:t>
            </a:r>
            <a:endParaRPr lang="en-US" sz="140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badi" panose="020B0604020104020204" pitchFamily="34" charset="0"/>
              </a:rPr>
              <a:t>Mody, K. S., Fletcher, A. N., </a:t>
            </a:r>
            <a:r>
              <a:rPr lang="en-US" sz="1400" err="1">
                <a:latin typeface="Abadi" panose="020B0604020104020204" pitchFamily="34" charset="0"/>
              </a:rPr>
              <a:t>Akoh</a:t>
            </a:r>
            <a:r>
              <a:rPr lang="en-US" sz="1400">
                <a:latin typeface="Abadi" panose="020B0604020104020204" pitchFamily="34" charset="0"/>
              </a:rPr>
              <a:t>, C. C., &amp; Parekh, S. G. (2022). Return to play and performance after anterior cruciate ligament reconstruction in National Football League players. </a:t>
            </a:r>
            <a:r>
              <a:rPr lang="en-US" sz="1400" err="1">
                <a:latin typeface="Abadi" panose="020B0604020104020204" pitchFamily="34" charset="0"/>
              </a:rPr>
              <a:t>Orthopaedic</a:t>
            </a:r>
            <a:r>
              <a:rPr lang="en-US" sz="1400">
                <a:latin typeface="Abadi" panose="020B0604020104020204" pitchFamily="34" charset="0"/>
              </a:rPr>
              <a:t> Journal of Sports Medicine, 10(3). </a:t>
            </a:r>
            <a:r>
              <a:rPr lang="en-US" sz="1400">
                <a:latin typeface="Abadi" panose="020B0604020104020204" pitchFamily="34" charset="0"/>
                <a:hlinkClick r:id="rId6"/>
              </a:rPr>
              <a:t>https://doi.org/10.1177/23259671221079637</a:t>
            </a:r>
            <a:endParaRPr lang="en-US" sz="140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Abadi" panose="020B0604020104020204" pitchFamily="34" charset="0"/>
            </a:endParaRPr>
          </a:p>
          <a:p>
            <a:endParaRPr lang="en-US" sz="140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076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103F-392B-F52B-8B2A-7A71E7646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E279D8-7BD6-1FFB-A633-F9329D175A91}"/>
              </a:ext>
            </a:extLst>
          </p:cNvPr>
          <p:cNvSpPr txBox="1"/>
          <p:nvPr/>
        </p:nvSpPr>
        <p:spPr>
          <a:xfrm>
            <a:off x="228600" y="228600"/>
            <a:ext cx="5476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badi" panose="020B0604020104020204" pitchFamily="34" charset="0"/>
              </a:rPr>
              <a:t>References</a:t>
            </a:r>
            <a:endParaRPr lang="en-IN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4310F2-683E-2E62-5DE6-2869E51B1616}"/>
              </a:ext>
            </a:extLst>
          </p:cNvPr>
          <p:cNvSpPr txBox="1"/>
          <p:nvPr/>
        </p:nvSpPr>
        <p:spPr>
          <a:xfrm>
            <a:off x="438150" y="1390650"/>
            <a:ext cx="8067675" cy="54784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badi"/>
              </a:rPr>
              <a:t>Ready, L. V., Li, N. Y., Worobey, S. J., Lemme, N. J., Yang, J., &amp; Owens, B. D. (2019). Misconceptions in NFL injuries: A study on the Achilles. Foot &amp; Ankle </a:t>
            </a:r>
            <a:r>
              <a:rPr lang="en-US" sz="1400" err="1">
                <a:latin typeface="Abadi"/>
              </a:rPr>
              <a:t>Orthopaedics</a:t>
            </a:r>
            <a:r>
              <a:rPr lang="en-US" sz="1400">
                <a:latin typeface="Abadi"/>
              </a:rPr>
              <a:t>, 4(4). </a:t>
            </a:r>
            <a:r>
              <a:rPr lang="en-US" sz="1400">
                <a:latin typeface="Abadi"/>
                <a:hlinkClick r:id="rId2"/>
              </a:rPr>
              <a:t>https://doi.org/10.1177/2473011419S00352</a:t>
            </a:r>
            <a:endParaRPr lang="en-US" sz="1400"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badi"/>
              </a:rPr>
              <a:t>Shah, V. M., Andrews, J. R., Fleisig, G. S., McMichael, C. S., &amp; Lemak, L. J. (2010). Return to play after anterior cruciate ligament reconstruction in National Football League athletes. The American Journal of Sports Medicine,38(11),2233-2239. </a:t>
            </a:r>
            <a:r>
              <a:rPr lang="en-US" sz="1400">
                <a:latin typeface="Abadi"/>
                <a:hlinkClick r:id="rId3"/>
              </a:rPr>
              <a:t>https://doi.org/10.1177/0363546510372798</a:t>
            </a:r>
            <a:endParaRPr lang="en-US" sz="1400"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badi"/>
              </a:rPr>
              <a:t>Schick, S., Cantrell, C. K., Young, B., Mosher, Z., Ewing, M., </a:t>
            </a:r>
            <a:r>
              <a:rPr lang="en-US" sz="1400" err="1">
                <a:latin typeface="Abadi"/>
              </a:rPr>
              <a:t>Elphingstone</a:t>
            </a:r>
            <a:r>
              <a:rPr lang="en-US" sz="1400">
                <a:latin typeface="Abadi"/>
              </a:rPr>
              <a:t>, J. W., Brabston, E., Ponce, B. A., &amp; Momaya, A. M. (2023). The mechanism of anterior cruciate ligament injuries in the National Football League: A systematic video review. Cureus,15(1),e34291 </a:t>
            </a:r>
            <a:r>
              <a:rPr lang="en-US" sz="1400">
                <a:latin typeface="Abadi"/>
                <a:hlinkClick r:id="rId4"/>
              </a:rPr>
              <a:t>https://doi.org/10.7759/cureus.34291</a:t>
            </a:r>
            <a:endParaRPr lang="en-US" sz="1400"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err="1">
                <a:latin typeface="Abadi" panose="020B0604020104020204" pitchFamily="34" charset="0"/>
              </a:rPr>
              <a:t>Venishetty</a:t>
            </a:r>
            <a:r>
              <a:rPr lang="en-US" sz="1400">
                <a:latin typeface="Abadi" panose="020B0604020104020204" pitchFamily="34" charset="0"/>
              </a:rPr>
              <a:t>, N., Xiao, A. X., Ghanta, R., Reddy, R., Pandya, N. K., &amp; Feeley, B. T. (2024). Lower Extremity Injury Rates on Artificial Turf Versus Natural Grass Surfaces in the National Football League During the 2021 and 2022 Seasons. The </a:t>
            </a:r>
            <a:r>
              <a:rPr lang="en-US" sz="1400" err="1">
                <a:latin typeface="Abadi" panose="020B0604020104020204" pitchFamily="34" charset="0"/>
              </a:rPr>
              <a:t>Orthopaedic</a:t>
            </a:r>
            <a:r>
              <a:rPr lang="en-US" sz="1400">
                <a:latin typeface="Abadi" panose="020B0604020104020204" pitchFamily="34" charset="0"/>
              </a:rPr>
              <a:t> Journal of Sports Medicine, 12(8). </a:t>
            </a:r>
            <a:r>
              <a:rPr lang="en-US" sz="1400">
                <a:latin typeface="Abadi" panose="020B0604020104020204" pitchFamily="34" charset="0"/>
                <a:hlinkClick r:id="rId5"/>
              </a:rPr>
              <a:t>https://doi.org/10.1177/23259671241265378</a:t>
            </a:r>
            <a:endParaRPr lang="en-US" sz="140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badi" panose="020B0604020104020204" pitchFamily="34" charset="0"/>
              </a:rPr>
              <a:t>Yang, J., </a:t>
            </a:r>
            <a:r>
              <a:rPr lang="en-US" sz="1400" err="1">
                <a:latin typeface="Abadi" panose="020B0604020104020204" pitchFamily="34" charset="0"/>
              </a:rPr>
              <a:t>Hodax</a:t>
            </a:r>
            <a:r>
              <a:rPr lang="en-US" sz="1400">
                <a:latin typeface="Abadi" panose="020B0604020104020204" pitchFamily="34" charset="0"/>
              </a:rPr>
              <a:t>, J. D., Machan, J. T.(2019). Factors affecting return to play after primary Achilles tendon tear: A cohort of NFL players. </a:t>
            </a:r>
            <a:r>
              <a:rPr lang="en-US" sz="1400" err="1">
                <a:latin typeface="Abadi" panose="020B0604020104020204" pitchFamily="34" charset="0"/>
              </a:rPr>
              <a:t>Orthopaedic</a:t>
            </a:r>
            <a:r>
              <a:rPr lang="en-US" sz="1400">
                <a:latin typeface="Abadi" panose="020B0604020104020204" pitchFamily="34" charset="0"/>
              </a:rPr>
              <a:t> Journal of Sports Medicine, 7(3). </a:t>
            </a:r>
            <a:r>
              <a:rPr lang="en-US" sz="1400">
                <a:latin typeface="Abadi" panose="020B0604020104020204" pitchFamily="34" charset="0"/>
                <a:hlinkClick r:id="rId6"/>
              </a:rPr>
              <a:t>https://doi.org/10.1177/2325967119830139</a:t>
            </a:r>
            <a:endParaRPr lang="en-US" sz="140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latin typeface="Abadi" panose="020B0604020104020204" pitchFamily="34" charset="0"/>
            </a:endParaRPr>
          </a:p>
          <a:p>
            <a:endParaRPr lang="en-US" sz="140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028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1BA3EA-3484-73D4-7AE5-FEF5ABABB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E0421-92B6-F0C2-B3B8-CC33C648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993" y="3104356"/>
            <a:ext cx="3822415" cy="649288"/>
          </a:xfrm>
        </p:spPr>
        <p:txBody>
          <a:bodyPr/>
          <a:lstStyle/>
          <a:p>
            <a:r>
              <a:rPr lang="en-US" sz="4800">
                <a:solidFill>
                  <a:schemeClr val="tx2"/>
                </a:solidFill>
                <a:latin typeface="Abadi" panose="020B0604020104020204" pitchFamily="34" charset="0"/>
              </a:rPr>
              <a:t>THANK YOU !!</a:t>
            </a:r>
            <a:endParaRPr lang="en-IN" sz="480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378F0-221B-0E82-2FFA-1C5B16A54D85}"/>
              </a:ext>
            </a:extLst>
          </p:cNvPr>
          <p:cNvSpPr txBox="1"/>
          <p:nvPr/>
        </p:nvSpPr>
        <p:spPr>
          <a:xfrm>
            <a:off x="1671637" y="6427113"/>
            <a:ext cx="58007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latin typeface="Abadi" panose="020B0604020104020204" pitchFamily="34" charset="0"/>
              </a:rPr>
              <a:t>This presentation was designed using a template from PoweredTemplate.com</a:t>
            </a:r>
          </a:p>
          <a:p>
            <a:pPr algn="ctr"/>
            <a:endParaRPr lang="en-IN" sz="110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580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86579-3F0D-1940-C78E-34B618346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22" y="296799"/>
            <a:ext cx="7343775" cy="649288"/>
          </a:xfrm>
        </p:spPr>
        <p:txBody>
          <a:bodyPr/>
          <a:lstStyle/>
          <a:p>
            <a:r>
              <a:rPr lang="en-US">
                <a:latin typeface="Abadi" panose="020B0604020104020204" pitchFamily="34" charset="0"/>
              </a:rPr>
              <a:t>Player Positions in NFL</a:t>
            </a:r>
            <a:endParaRPr lang="en-IN">
              <a:latin typeface="Abadi" panose="020B0604020104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DFB6C5D-1B02-9BB6-4F15-2D34F97FF3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2413" y="1885221"/>
            <a:ext cx="8004619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DB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-  Defensive Back</a:t>
            </a:r>
          </a:p>
          <a:p>
            <a:pPr eaLnBrk="0" hangingPunct="0">
              <a:spcBef>
                <a:spcPct val="0"/>
              </a:spcBef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OL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 -  Offensive Lineman</a:t>
            </a:r>
          </a:p>
          <a:p>
            <a:pPr eaLnBrk="0" hangingPunct="0">
              <a:spcBef>
                <a:spcPct val="0"/>
              </a:spcBef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DL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 -  Defensive Lineman</a:t>
            </a:r>
          </a:p>
          <a:p>
            <a:pPr eaLnBrk="0" hangingPunct="0">
              <a:spcBef>
                <a:spcPct val="0"/>
              </a:spcBef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WR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-  Wide Receiver</a:t>
            </a:r>
          </a:p>
          <a:p>
            <a:pPr eaLnBrk="0" hangingPunct="0">
              <a:spcBef>
                <a:spcPct val="0"/>
              </a:spcBef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LB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 -  Linebacker</a:t>
            </a:r>
          </a:p>
          <a:p>
            <a:pPr eaLnBrk="0" hangingPunct="0">
              <a:spcBef>
                <a:spcPct val="0"/>
              </a:spcBef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RB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-  Running Back</a:t>
            </a:r>
          </a:p>
          <a:p>
            <a:pPr eaLnBrk="0" hangingPunct="0">
              <a:spcBef>
                <a:spcPct val="0"/>
              </a:spcBef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 -  Tight End</a:t>
            </a:r>
          </a:p>
          <a:p>
            <a:pPr eaLnBrk="0" hangingPunct="0">
              <a:spcBef>
                <a:spcPct val="0"/>
              </a:spcBef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QB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-  Quarterback</a:t>
            </a:r>
          </a:p>
          <a:p>
            <a:pPr eaLnBrk="0" hangingPunct="0">
              <a:spcBef>
                <a:spcPct val="0"/>
              </a:spcBef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K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   -  Kicker</a:t>
            </a:r>
          </a:p>
          <a:p>
            <a:pPr eaLnBrk="0" hangingPunct="0">
              <a:spcBef>
                <a:spcPct val="0"/>
              </a:spcBef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P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   -  Punter</a:t>
            </a:r>
          </a:p>
          <a:p>
            <a:pPr eaLnBrk="0" hangingPunct="0">
              <a:spcBef>
                <a:spcPct val="0"/>
              </a:spcBef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LS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 -  Long Snapper </a:t>
            </a:r>
          </a:p>
        </p:txBody>
      </p:sp>
      <p:pic>
        <p:nvPicPr>
          <p:cNvPr id="6" name="Picture 5" descr="A stadium full of people&#10;&#10;Description automatically generated">
            <a:extLst>
              <a:ext uri="{FF2B5EF4-FFF2-40B4-BE49-F238E27FC236}">
                <a16:creationId xmlns:a16="http://schemas.microsoft.com/office/drawing/2014/main" id="{5FA06DB6-B083-0688-74A4-70F476B7A1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7" r="6831" b="4073"/>
          <a:stretch/>
        </p:blipFill>
        <p:spPr>
          <a:xfrm>
            <a:off x="-88899" y="0"/>
            <a:ext cx="9232899" cy="69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80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56139D9-31B2-E507-4BD6-BEB9EC675D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5440" y="327304"/>
            <a:ext cx="7129462" cy="649288"/>
          </a:xfrm>
        </p:spPr>
        <p:txBody>
          <a:bodyPr/>
          <a:lstStyle/>
          <a:p>
            <a:r>
              <a:rPr lang="en-US" altLang="en-US" sz="4400">
                <a:latin typeface="Abadi" panose="020B0604020104020204" pitchFamily="34" charset="0"/>
              </a:rPr>
              <a:t>Literature Review</a:t>
            </a:r>
            <a:endParaRPr lang="uk-UA" altLang="en-US" sz="4400">
              <a:latin typeface="Tahoma" panose="020B060403050404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C10945-A59D-FD80-1179-6D0A9DF04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2" y="1754188"/>
            <a:ext cx="7643813" cy="4824412"/>
          </a:xfrm>
        </p:spPr>
        <p:txBody>
          <a:bodyPr/>
          <a:lstStyle/>
          <a:p>
            <a:r>
              <a:rPr lang="en-US" sz="1800">
                <a:latin typeface="Abadi" panose="020B0604020104020204" pitchFamily="34" charset="0"/>
                <a:cs typeface="Arial"/>
              </a:rPr>
              <a:t>There is a plethora of existing literature about NFL injuries</a:t>
            </a:r>
          </a:p>
          <a:p>
            <a:pPr marL="0" indent="0">
              <a:buNone/>
            </a:pPr>
            <a:endParaRPr lang="en-US" sz="1800">
              <a:latin typeface="Abadi" panose="020B0604020104020204" pitchFamily="34" charset="0"/>
              <a:cs typeface="Arial"/>
            </a:endParaRPr>
          </a:p>
          <a:p>
            <a:pPr marL="0" indent="0">
              <a:buNone/>
            </a:pPr>
            <a:r>
              <a:rPr lang="en-US" sz="1800" i="1">
                <a:latin typeface="Abadi" panose="020B0604020104020204" pitchFamily="34" charset="0"/>
                <a:cs typeface="Arial"/>
              </a:rPr>
              <a:t>Injury Prevalence</a:t>
            </a:r>
          </a:p>
          <a:p>
            <a:r>
              <a:rPr lang="en-US" sz="1800">
                <a:latin typeface="Abadi" panose="020B0604020104020204" pitchFamily="34" charset="0"/>
              </a:rPr>
              <a:t>Lower extremity injuries are the most prevalent types of injuries sustained (</a:t>
            </a:r>
            <a:r>
              <a:rPr lang="en-US" sz="1800" err="1">
                <a:latin typeface="Abadi" panose="020B0604020104020204" pitchFamily="34" charset="0"/>
              </a:rPr>
              <a:t>Venishetty</a:t>
            </a:r>
            <a:r>
              <a:rPr lang="en-US" sz="1800">
                <a:latin typeface="Abadi" panose="020B0604020104020204" pitchFamily="34" charset="0"/>
              </a:rPr>
              <a:t> et al., 2024)</a:t>
            </a:r>
          </a:p>
          <a:p>
            <a:pPr lvl="1"/>
            <a:r>
              <a:rPr lang="en-US" sz="1800" b="0">
                <a:latin typeface="Abadi" panose="020B0604020104020204" pitchFamily="34" charset="0"/>
              </a:rPr>
              <a:t>Specifically, knee injuries were the most common injuries seen in 2015-2018 (Mack et al., 2020)</a:t>
            </a:r>
            <a:endParaRPr lang="en-US" sz="1800">
              <a:latin typeface="Abadi" panose="020B0604020104020204" pitchFamily="34" charset="0"/>
            </a:endParaRPr>
          </a:p>
          <a:p>
            <a:pPr lvl="1"/>
            <a:r>
              <a:rPr lang="en-US" sz="1800" b="0">
                <a:latin typeface="Abadi" panose="020B0604020104020204" pitchFamily="34" charset="0"/>
              </a:rPr>
              <a:t>Other prevalent lower extremity injuries include ankle, thigh, foot, and hamstring injuries (Mack et. All, 2020)</a:t>
            </a:r>
          </a:p>
          <a:p>
            <a:r>
              <a:rPr lang="en-US" sz="1800">
                <a:latin typeface="Abadi" panose="020B0604020104020204" pitchFamily="34" charset="0"/>
              </a:rPr>
              <a:t>Anterior Cruciate Ligament (ACL) injuries have an average recovery time of 11 months (Shah et al., 2010)</a:t>
            </a:r>
          </a:p>
          <a:p>
            <a:pPr lvl="1"/>
            <a:r>
              <a:rPr lang="en-US" sz="1800" b="0">
                <a:latin typeface="Abadi" panose="020B0604020104020204" pitchFamily="34" charset="0"/>
              </a:rPr>
              <a:t>Return to play rate is 55% (Mody et. All, 2022)</a:t>
            </a:r>
          </a:p>
          <a:p>
            <a:r>
              <a:rPr lang="en-US" sz="1800">
                <a:latin typeface="Abadi" panose="020B0604020104020204" pitchFamily="34" charset="0"/>
              </a:rPr>
              <a:t>Achilles injuries can take six to twelve months to heal (Ready at al., 2019)</a:t>
            </a:r>
          </a:p>
          <a:p>
            <a:pPr lvl="1"/>
            <a:r>
              <a:rPr lang="en-US" sz="1800" b="0">
                <a:latin typeface="Abadi" panose="020B0604020104020204" pitchFamily="34" charset="0"/>
              </a:rPr>
              <a:t>61% return to play rate at pre-injury level (Yang et al., 2019)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E1E89-40C8-BC17-AAE5-AE7772955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CBD6F56-34F5-6C2C-E077-5B1CF81CC2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475" y="327304"/>
            <a:ext cx="7129462" cy="649288"/>
          </a:xfrm>
        </p:spPr>
        <p:txBody>
          <a:bodyPr/>
          <a:lstStyle/>
          <a:p>
            <a:r>
              <a:rPr lang="en-US" altLang="en-US" sz="4000">
                <a:latin typeface="Abadi" panose="020B0604020104020204" pitchFamily="34" charset="0"/>
              </a:rPr>
              <a:t>Literature Review</a:t>
            </a:r>
            <a:endParaRPr lang="uk-UA" altLang="en-US" sz="4000">
              <a:latin typeface="Tahoma" panose="020B060403050404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16926D-9169-A967-3F0A-F77CA5BA1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466849"/>
            <a:ext cx="8772525" cy="4816475"/>
          </a:xfrm>
        </p:spPr>
        <p:txBody>
          <a:bodyPr/>
          <a:lstStyle/>
          <a:p>
            <a:pPr marL="0" indent="0">
              <a:buNone/>
            </a:pPr>
            <a:r>
              <a:rPr lang="en-IN" sz="1600" i="1">
                <a:latin typeface="Abadi" panose="020B0604020104020204" pitchFamily="34" charset="0"/>
              </a:rPr>
              <a:t>Positional injury</a:t>
            </a:r>
          </a:p>
          <a:p>
            <a:r>
              <a:rPr lang="en-IN" sz="1600">
                <a:latin typeface="Abadi" panose="020B0604020104020204" pitchFamily="34" charset="0"/>
              </a:rPr>
              <a:t>Wide Receivers, Safeties, and Linebackers saw the highest rate of injury (Baker et al. 2021)</a:t>
            </a:r>
          </a:p>
          <a:p>
            <a:pPr lvl="1"/>
            <a:r>
              <a:rPr lang="en-IN" sz="1600" b="0">
                <a:latin typeface="Abadi" panose="020B0604020104020204" pitchFamily="34" charset="0"/>
              </a:rPr>
              <a:t>Positions require extensive running, change of direction, and accelerations (Schick et al., 2023)</a:t>
            </a:r>
          </a:p>
          <a:p>
            <a:pPr marL="457200" lvl="1" indent="0">
              <a:buNone/>
            </a:pPr>
            <a:endParaRPr lang="en-IN" sz="1600" b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IN" sz="1600" i="1">
                <a:latin typeface="Abadi" panose="020B0604020104020204" pitchFamily="34" charset="0"/>
              </a:rPr>
              <a:t>Playing Surface</a:t>
            </a:r>
          </a:p>
          <a:p>
            <a:r>
              <a:rPr lang="en-IN" sz="1600">
                <a:latin typeface="Abadi" panose="020B0604020104020204" pitchFamily="34" charset="0"/>
              </a:rPr>
              <a:t>Artificial Turf introduced in 1964</a:t>
            </a:r>
          </a:p>
          <a:p>
            <a:pPr lvl="1"/>
            <a:r>
              <a:rPr lang="en-IN" sz="1600" b="0">
                <a:latin typeface="Abadi" panose="020B0604020104020204" pitchFamily="34" charset="0"/>
              </a:rPr>
              <a:t>Increases in overall injuries, season-ending injuries, and surgeries playing on turf (</a:t>
            </a:r>
            <a:r>
              <a:rPr lang="en-IN" sz="1600" b="0" err="1">
                <a:latin typeface="Abadi" panose="020B0604020104020204" pitchFamily="34" charset="0"/>
              </a:rPr>
              <a:t>Venishetty</a:t>
            </a:r>
            <a:r>
              <a:rPr lang="en-IN" sz="1600" b="0">
                <a:latin typeface="Abadi" panose="020B0604020104020204" pitchFamily="34" charset="0"/>
              </a:rPr>
              <a:t> et al., 2024)</a:t>
            </a:r>
          </a:p>
          <a:p>
            <a:pPr lvl="1"/>
            <a:r>
              <a:rPr lang="en-IN" sz="1600" b="0">
                <a:latin typeface="Abadi" panose="020B0604020104020204" pitchFamily="34" charset="0"/>
              </a:rPr>
              <a:t>Division II and III athletes experienced significant knee injuries at 1.63 times the rate on turf (Loughran et all. 2019)</a:t>
            </a:r>
          </a:p>
          <a:p>
            <a:endParaRPr lang="en-IN" sz="160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IN" sz="1600" i="1">
                <a:latin typeface="Abadi" panose="020B0604020104020204" pitchFamily="34" charset="0"/>
              </a:rPr>
              <a:t>Injury History/Re-</a:t>
            </a:r>
            <a:r>
              <a:rPr lang="en-IN" sz="1600" i="1" err="1">
                <a:latin typeface="Abadi" panose="020B0604020104020204" pitchFamily="34" charset="0"/>
              </a:rPr>
              <a:t>occurence</a:t>
            </a:r>
            <a:endParaRPr lang="en-IN" sz="1600" i="1">
              <a:latin typeface="Abadi" panose="020B0604020104020204" pitchFamily="34" charset="0"/>
            </a:endParaRPr>
          </a:p>
          <a:p>
            <a:r>
              <a:rPr lang="en-IN" sz="1600">
                <a:latin typeface="Abadi" panose="020B0604020104020204" pitchFamily="34" charset="0"/>
              </a:rPr>
              <a:t>ACL injuries and ankle sprains see higher injury reoccurrence rates (</a:t>
            </a:r>
            <a:r>
              <a:rPr lang="en-IN" sz="1600" err="1">
                <a:latin typeface="Abadi" panose="020B0604020104020204" pitchFamily="34" charset="0"/>
              </a:rPr>
              <a:t>Venishetty</a:t>
            </a:r>
            <a:r>
              <a:rPr lang="en-IN" sz="1600">
                <a:latin typeface="Abadi" panose="020B0604020104020204" pitchFamily="34" charset="0"/>
              </a:rPr>
              <a:t> et al., 2024)</a:t>
            </a:r>
          </a:p>
          <a:p>
            <a:r>
              <a:rPr lang="en-IN" sz="1600">
                <a:latin typeface="Abadi" panose="020B0604020104020204" pitchFamily="34" charset="0"/>
              </a:rPr>
              <a:t>Athletes with concussion history see 7% annual income loss post-injury, impacting future employment opportunities (Keefer &amp; </a:t>
            </a:r>
            <a:r>
              <a:rPr lang="en-IN" sz="1600" err="1">
                <a:latin typeface="Abadi" panose="020B0604020104020204" pitchFamily="34" charset="0"/>
              </a:rPr>
              <a:t>Kniesner</a:t>
            </a:r>
            <a:r>
              <a:rPr lang="en-IN" sz="1600">
                <a:latin typeface="Abadi" panose="020B0604020104020204" pitchFamily="34" charset="0"/>
              </a:rPr>
              <a:t>, 2023)</a:t>
            </a:r>
          </a:p>
          <a:p>
            <a:endParaRPr lang="en-IN" sz="160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IN" sz="1600">
                <a:latin typeface="Abadi" panose="020B0604020104020204" pitchFamily="34" charset="0"/>
              </a:rPr>
              <a:t>All of these are factors that will be further investigated in determining report status</a:t>
            </a:r>
          </a:p>
        </p:txBody>
      </p:sp>
    </p:spTree>
    <p:extLst>
      <p:ext uri="{BB962C8B-B14F-4D97-AF65-F5344CB8AC3E}">
        <p14:creationId xmlns:p14="http://schemas.microsoft.com/office/powerpoint/2010/main" val="205694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A0A6FF-9705-68B7-BFF5-42E6D8903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990600"/>
            <a:ext cx="4122346" cy="1956841"/>
          </a:xfrm>
        </p:spPr>
        <p:txBody>
          <a:bodyPr anchor="b">
            <a:normAutofit fontScale="90000"/>
          </a:bodyPr>
          <a:lstStyle/>
          <a:p>
            <a:r>
              <a:rPr lang="en-US" sz="4700">
                <a:solidFill>
                  <a:schemeClr val="tx1"/>
                </a:solidFill>
                <a:latin typeface="Abadi" panose="020B0604020104020204" pitchFamily="34" charset="0"/>
              </a:rPr>
              <a:t>Data</a:t>
            </a:r>
            <a:br>
              <a:rPr lang="en-US" sz="4700">
                <a:solidFill>
                  <a:schemeClr val="tx1"/>
                </a:solidFill>
                <a:latin typeface="Abadi" panose="020B0604020104020204" pitchFamily="34" charset="0"/>
              </a:rPr>
            </a:br>
            <a:r>
              <a:rPr lang="en-US" sz="4700">
                <a:solidFill>
                  <a:schemeClr val="tx1"/>
                </a:solidFill>
                <a:latin typeface="Abadi" panose="020B0604020104020204" pitchFamily="34" charset="0"/>
              </a:rPr>
              <a:t>Collection &amp; </a:t>
            </a:r>
            <a:r>
              <a:rPr lang="en-US" sz="4700" err="1">
                <a:solidFill>
                  <a:schemeClr val="tx1"/>
                </a:solidFill>
                <a:latin typeface="Abadi" panose="020B0604020104020204" pitchFamily="34" charset="0"/>
              </a:rPr>
              <a:t>Preparation</a:t>
            </a:r>
            <a:r>
              <a:rPr lang="en-US" sz="4700" err="1">
                <a:latin typeface="Abadi" panose="020B0604020104020204" pitchFamily="34" charset="0"/>
              </a:rPr>
              <a:t>lection</a:t>
            </a:r>
            <a:endParaRPr lang="en-IN" sz="4700">
              <a:latin typeface="Abadi" panose="020B0604020104020204" pitchFamily="34" charset="0"/>
            </a:endParaRP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B53AF-079C-F0BE-AF1A-3B6D86DF6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r>
              <a:rPr lang="en-US" sz="1900">
                <a:latin typeface="Abadi" panose="020B0604020104020204" pitchFamily="34" charset="0"/>
              </a:rPr>
              <a:t>NFL Verse API </a:t>
            </a:r>
          </a:p>
          <a:p>
            <a:r>
              <a:rPr lang="en-US" sz="1900">
                <a:latin typeface="Abadi" panose="020B0604020104020204" pitchFamily="34" charset="0"/>
              </a:rPr>
              <a:t>Individual team websites to identify their practice facility. </a:t>
            </a:r>
          </a:p>
          <a:p>
            <a:r>
              <a:rPr lang="en-US" sz="1900">
                <a:latin typeface="Abadi" panose="020B0604020104020204" pitchFamily="34" charset="0"/>
              </a:rPr>
              <a:t>Replace missing values with appropriate value.</a:t>
            </a:r>
          </a:p>
          <a:p>
            <a:r>
              <a:rPr lang="en-US" sz="1900">
                <a:latin typeface="Abadi" panose="020B0604020104020204" pitchFamily="34" charset="0"/>
              </a:rPr>
              <a:t>Drop unnecessary data.</a:t>
            </a:r>
          </a:p>
          <a:p>
            <a:r>
              <a:rPr lang="en-US" sz="1900">
                <a:latin typeface="Abadi" panose="020B0604020104020204" pitchFamily="34" charset="0"/>
              </a:rPr>
              <a:t>Categorize the injuries into 7 categories.</a:t>
            </a:r>
          </a:p>
          <a:p>
            <a:endParaRPr lang="en-US" sz="1900"/>
          </a:p>
          <a:p>
            <a:pPr marL="0" indent="0">
              <a:buNone/>
            </a:pPr>
            <a:endParaRPr lang="en-IN" sz="1900"/>
          </a:p>
        </p:txBody>
      </p:sp>
      <p:pic>
        <p:nvPicPr>
          <p:cNvPr id="9" name="Picture 8" descr="A football player falling into the ground&#10;&#10;Description automatically generated">
            <a:extLst>
              <a:ext uri="{FF2B5EF4-FFF2-40B4-BE49-F238E27FC236}">
                <a16:creationId xmlns:a16="http://schemas.microsoft.com/office/drawing/2014/main" id="{917EA458-780E-507E-6C86-E9B1BDF3C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9" r="37436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04663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BF48-0D5E-C5B8-84D8-F1FBBA1AD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52400"/>
            <a:ext cx="7800975" cy="858838"/>
          </a:xfrm>
        </p:spPr>
        <p:txBody>
          <a:bodyPr/>
          <a:lstStyle/>
          <a:p>
            <a:r>
              <a:rPr lang="en-US" sz="2800">
                <a:latin typeface="Abadi" panose="020B0604020104020204" pitchFamily="34" charset="0"/>
              </a:rPr>
              <a:t>Total injuries by teams for the past 5 years</a:t>
            </a:r>
            <a:endParaRPr lang="en-IN" sz="2800">
              <a:latin typeface="Abadi" panose="020B0604020104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433AA8-86DD-6EED-22F2-6438A1237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960" y="2981325"/>
            <a:ext cx="7616079" cy="37528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A786E8-2C04-8423-39C1-41C099796E64}"/>
              </a:ext>
            </a:extLst>
          </p:cNvPr>
          <p:cNvSpPr txBox="1"/>
          <p:nvPr/>
        </p:nvSpPr>
        <p:spPr>
          <a:xfrm>
            <a:off x="590550" y="1352550"/>
            <a:ext cx="77894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Abadi" panose="020B0604020104020204" pitchFamily="34" charset="0"/>
              </a:rPr>
              <a:t>The Seahawks (SEA)(3 Po), Packers (GB)(4Po), and Dolphins (MIA)(2Po) top the list with over 900 injuries, indicating potentially higher exposure or reporting injuries.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Abadi" panose="020B0604020104020204" pitchFamily="34" charset="0"/>
              </a:rPr>
              <a:t>Teams such as the Chiefs(KC), Bills(BUF), Packers(GB), Ravens(BAL), and 49ers(SF) have been consistent playoff contenders over the past five seasons.</a:t>
            </a:r>
          </a:p>
        </p:txBody>
      </p:sp>
    </p:spTree>
    <p:extLst>
      <p:ext uri="{BB962C8B-B14F-4D97-AF65-F5344CB8AC3E}">
        <p14:creationId xmlns:p14="http://schemas.microsoft.com/office/powerpoint/2010/main" val="3345176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2B35-57FC-5F8B-110E-22CD4FE5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34518"/>
            <a:ext cx="7343775" cy="649288"/>
          </a:xfrm>
        </p:spPr>
        <p:txBody>
          <a:bodyPr/>
          <a:lstStyle/>
          <a:p>
            <a:r>
              <a:rPr lang="en-US">
                <a:latin typeface="Abadi" panose="020B0604020104020204" pitchFamily="34" charset="0"/>
              </a:rPr>
              <a:t>Injury trends over time by season</a:t>
            </a:r>
            <a:endParaRPr lang="en-IN"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F5D8E-54A1-4D33-3DC7-D256427DC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524000"/>
            <a:ext cx="7643813" cy="4824412"/>
          </a:xfrm>
        </p:spPr>
        <p:txBody>
          <a:bodyPr/>
          <a:lstStyle/>
          <a:p>
            <a:r>
              <a:rPr lang="en-US">
                <a:latin typeface="Abadi" panose="020B0604020104020204" pitchFamily="34" charset="0"/>
              </a:rPr>
              <a:t>Weeks 16,17,18 reach highest number of injuries.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A65A6-AB79-84C0-A515-BFEFA7E66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14" y="2401253"/>
            <a:ext cx="6559738" cy="413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77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C5BA92-9FCD-73F9-95E9-B00299115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>
            <a:extLst>
              <a:ext uri="{FF2B5EF4-FFF2-40B4-BE49-F238E27FC236}">
                <a16:creationId xmlns:a16="http://schemas.microsoft.com/office/drawing/2014/main" id="{DD75FAFE-19B8-8D80-4CC1-8724365B0F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68502" y="188915"/>
            <a:ext cx="6913563" cy="649287"/>
          </a:xfrm>
        </p:spPr>
        <p:txBody>
          <a:bodyPr/>
          <a:lstStyle/>
          <a:p>
            <a:r>
              <a:rPr lang="en-US" altLang="en-US">
                <a:solidFill>
                  <a:schemeClr val="tx2"/>
                </a:solidFill>
                <a:latin typeface="Abadi" panose="020B0604020104020204" pitchFamily="34" charset="0"/>
              </a:rPr>
              <a:t>Injury Counts by Turf Type </a:t>
            </a:r>
          </a:p>
        </p:txBody>
      </p: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179835D5-09B7-E560-EA3C-E074588527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68502" y="909638"/>
            <a:ext cx="6924675" cy="5688012"/>
          </a:xfrm>
        </p:spPr>
        <p:txBody>
          <a:bodyPr/>
          <a:lstStyle/>
          <a:p>
            <a:r>
              <a:rPr lang="en-US" altLang="en-US">
                <a:latin typeface="Abadi" panose="020B0604020104020204" pitchFamily="34" charset="0"/>
              </a:rPr>
              <a:t>Players encountered more injuries on artificial turf compared to Hybrid and Grass.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27572-941F-74D0-147A-496F1563F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581" y="2986232"/>
            <a:ext cx="5943404" cy="350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1852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3">
      <a:dk1>
        <a:srgbClr val="5F5F5F"/>
      </a:dk1>
      <a:lt1>
        <a:srgbClr val="FFFFFF"/>
      </a:lt1>
      <a:dk2>
        <a:srgbClr val="4D4D4D"/>
      </a:dk2>
      <a:lt2>
        <a:srgbClr val="184318"/>
      </a:lt2>
      <a:accent1>
        <a:srgbClr val="4E9D62"/>
      </a:accent1>
      <a:accent2>
        <a:srgbClr val="327D41"/>
      </a:accent2>
      <a:accent3>
        <a:srgbClr val="FFFFFF"/>
      </a:accent3>
      <a:accent4>
        <a:srgbClr val="505050"/>
      </a:accent4>
      <a:accent5>
        <a:srgbClr val="B2CCB7"/>
      </a:accent5>
      <a:accent6>
        <a:srgbClr val="2C713A"/>
      </a:accent6>
      <a:hlink>
        <a:srgbClr val="65AC7B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emplate 1">
        <a:dk1>
          <a:srgbClr val="5F5F5F"/>
        </a:dk1>
        <a:lt1>
          <a:srgbClr val="FFFFFF"/>
        </a:lt1>
        <a:dk2>
          <a:srgbClr val="4D4D4D"/>
        </a:dk2>
        <a:lt2>
          <a:srgbClr val="487E32"/>
        </a:lt2>
        <a:accent1>
          <a:srgbClr val="7CAF3F"/>
        </a:accent1>
        <a:accent2>
          <a:srgbClr val="B3D29E"/>
        </a:accent2>
        <a:accent3>
          <a:srgbClr val="FFFFFF"/>
        </a:accent3>
        <a:accent4>
          <a:srgbClr val="505050"/>
        </a:accent4>
        <a:accent5>
          <a:srgbClr val="BFD4AF"/>
        </a:accent5>
        <a:accent6>
          <a:srgbClr val="A2BE8F"/>
        </a:accent6>
        <a:hlink>
          <a:srgbClr val="98C37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5F5F5F"/>
        </a:dk1>
        <a:lt1>
          <a:srgbClr val="FFFFFF"/>
        </a:lt1>
        <a:dk2>
          <a:srgbClr val="4D4D4D"/>
        </a:dk2>
        <a:lt2>
          <a:srgbClr val="22441F"/>
        </a:lt2>
        <a:accent1>
          <a:srgbClr val="487745"/>
        </a:accent1>
        <a:accent2>
          <a:srgbClr val="93B98F"/>
        </a:accent2>
        <a:accent3>
          <a:srgbClr val="FFFFFF"/>
        </a:accent3>
        <a:accent4>
          <a:srgbClr val="505050"/>
        </a:accent4>
        <a:accent5>
          <a:srgbClr val="B1BDB0"/>
        </a:accent5>
        <a:accent6>
          <a:srgbClr val="85A781"/>
        </a:accent6>
        <a:hlink>
          <a:srgbClr val="98C37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5F5F5F"/>
        </a:dk1>
        <a:lt1>
          <a:srgbClr val="FFFFFF"/>
        </a:lt1>
        <a:dk2>
          <a:srgbClr val="4D4D4D"/>
        </a:dk2>
        <a:lt2>
          <a:srgbClr val="184318"/>
        </a:lt2>
        <a:accent1>
          <a:srgbClr val="4E9D62"/>
        </a:accent1>
        <a:accent2>
          <a:srgbClr val="327D41"/>
        </a:accent2>
        <a:accent3>
          <a:srgbClr val="FFFFFF"/>
        </a:accent3>
        <a:accent4>
          <a:srgbClr val="505050"/>
        </a:accent4>
        <a:accent5>
          <a:srgbClr val="B2CCB7"/>
        </a:accent5>
        <a:accent6>
          <a:srgbClr val="2C713A"/>
        </a:accent6>
        <a:hlink>
          <a:srgbClr val="65AC7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C847C1298CFF4E898EA6093C6A2FAB" ma:contentTypeVersion="14" ma:contentTypeDescription="Create a new document." ma:contentTypeScope="" ma:versionID="9fce8d350cdec1f729c82076f4f58df5">
  <xsd:schema xmlns:xsd="http://www.w3.org/2001/XMLSchema" xmlns:xs="http://www.w3.org/2001/XMLSchema" xmlns:p="http://schemas.microsoft.com/office/2006/metadata/properties" xmlns:ns3="40815259-6c51-4665-8912-badc9b876f9c" xmlns:ns4="6c99f967-9ec6-4f07-87f6-53ce4d8ff8d4" targetNamespace="http://schemas.microsoft.com/office/2006/metadata/properties" ma:root="true" ma:fieldsID="cb6273eedb3dee3c24ac7f675e869382" ns3:_="" ns4:_="">
    <xsd:import namespace="40815259-6c51-4665-8912-badc9b876f9c"/>
    <xsd:import namespace="6c99f967-9ec6-4f07-87f6-53ce4d8ff8d4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815259-6c51-4665-8912-badc9b876f9c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99f967-9ec6-4f07-87f6-53ce4d8ff8d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0815259-6c51-4665-8912-badc9b876f9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13F464-886A-4C60-A004-7FE9DECE3703}">
  <ds:schemaRefs>
    <ds:schemaRef ds:uri="40815259-6c51-4665-8912-badc9b876f9c"/>
    <ds:schemaRef ds:uri="6c99f967-9ec6-4f07-87f6-53ce4d8ff8d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B62EF85-413D-4C90-BF67-B101F6D00F73}">
  <ds:schemaRefs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6c99f967-9ec6-4f07-87f6-53ce4d8ff8d4"/>
    <ds:schemaRef ds:uri="40815259-6c51-4665-8912-badc9b876f9c"/>
  </ds:schemaRefs>
</ds:datastoreItem>
</file>

<file path=customXml/itemProps3.xml><?xml version="1.0" encoding="utf-8"?>
<ds:datastoreItem xmlns:ds="http://schemas.openxmlformats.org/officeDocument/2006/customXml" ds:itemID="{933AE0A1-C374-4E83-B813-E40BE65BB7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1808</Words>
  <Application>Microsoft Office PowerPoint</Application>
  <PresentationFormat>On-screen Show (4:3)</PresentationFormat>
  <Paragraphs>143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Abadi</vt:lpstr>
      <vt:lpstr>Aptos</vt:lpstr>
      <vt:lpstr>Arial</vt:lpstr>
      <vt:lpstr>Tahoma</vt:lpstr>
      <vt:lpstr>template</vt:lpstr>
      <vt:lpstr>Decoding NFL Injuries Risk Factors, Recurrence &amp; Predictive Insights</vt:lpstr>
      <vt:lpstr>What is NFL ?</vt:lpstr>
      <vt:lpstr>Player Positions in NFL</vt:lpstr>
      <vt:lpstr>Literature Review</vt:lpstr>
      <vt:lpstr>Literature Review</vt:lpstr>
      <vt:lpstr>Data Collection &amp; Preparationlection</vt:lpstr>
      <vt:lpstr>Total injuries by teams for the past 5 years</vt:lpstr>
      <vt:lpstr>Injury trends over time by season</vt:lpstr>
      <vt:lpstr>Injury Counts by Turf Type </vt:lpstr>
      <vt:lpstr>Injury Prevalence</vt:lpstr>
      <vt:lpstr>Injury Occurrences by Position</vt:lpstr>
      <vt:lpstr>Injury Prevalence by Position</vt:lpstr>
      <vt:lpstr>Injury Occurrences by Age Group and BMI</vt:lpstr>
      <vt:lpstr>Injury Recurrence</vt:lpstr>
      <vt:lpstr>Predictive Factor Analysis</vt:lpstr>
      <vt:lpstr>Predictive Factor Analysis</vt:lpstr>
      <vt:lpstr>Hypothesis Testing</vt:lpstr>
      <vt:lpstr>Hypothesis Testing</vt:lpstr>
      <vt:lpstr>PowerPoint Presentation</vt:lpstr>
      <vt:lpstr>ML Model Performance</vt:lpstr>
      <vt:lpstr>PowerPoint Presentation</vt:lpstr>
      <vt:lpstr>PowerPoint Presentation</vt:lpstr>
      <vt:lpstr>PowerPoint Presentation</vt:lpstr>
      <vt:lpstr>PowerPoint Presentation</vt:lpstr>
      <vt:lpstr>THANK YOU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Keshavapatnam, Aditya</dc:creator>
  <cp:lastModifiedBy>Ezeanyagu, Ifeanyichukwu</cp:lastModifiedBy>
  <cp:revision>2</cp:revision>
  <dcterms:created xsi:type="dcterms:W3CDTF">2024-11-30T22:42:24Z</dcterms:created>
  <dcterms:modified xsi:type="dcterms:W3CDTF">2025-03-20T00:53:39Z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0x01010012C847C1298CFF4E898EA6093C6A2FAB</vt:lpwstr>
  </property>
</Properties>
</file>